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64" r:id="rId4"/>
    <p:sldId id="279" r:id="rId5"/>
    <p:sldId id="277" r:id="rId6"/>
    <p:sldId id="284" r:id="rId7"/>
    <p:sldId id="283" r:id="rId8"/>
    <p:sldId id="287" r:id="rId9"/>
    <p:sldId id="285" r:id="rId10"/>
    <p:sldId id="289" r:id="rId11"/>
    <p:sldId id="28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97"/>
  </p:normalViewPr>
  <p:slideViewPr>
    <p:cSldViewPr snapToGrid="0" snapToObjects="1">
      <p:cViewPr varScale="1">
        <p:scale>
          <a:sx n="114" d="100"/>
          <a:sy n="114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99447-B779-8847-9E8A-5F91B6D1A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E88CF5-9D93-9644-8F06-F9B7B8F4B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D3E96-5D9C-4E43-ABD7-753AA3B36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0D86F-8309-5F46-9EB2-B4317B0AC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56719-3EDD-444C-8A8D-1687C1DD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0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94B2C-AA2A-6C4D-B991-DFF6A26F8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46536-97B6-184C-AF07-70AA828FB9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C35C1-8E7D-C849-9EFA-8522CE7F2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38E1E-4660-964E-BAD8-183EFEB0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1CF26-C0AD-D946-AF0B-009711D66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97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CDDAE5-B72D-9C4A-A189-2A9290DA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0A265-5476-CD46-9DE2-FC9752B14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F5CDD-A647-2C4C-856C-34C4BC1EE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1D97F-F9E6-9648-BE73-D971E0120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74E78-A0D0-4B41-81D0-DB409D44C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8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7878-5805-C146-9F4C-823F9C64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ECE0A-B1DB-FA41-A996-27EDCB5F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C1B48-A0F9-9F44-A700-BDFF2C1A3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700A1-F3F3-1547-8BA1-8B553FCE4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286D1-AF5B-3B4C-8211-70E31992F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18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18D58-D165-514E-AB47-3B90687E3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2D612-D905-844D-B32C-8B2015FF5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7A49D-E2EA-1144-AFEE-75DF95CA6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6BBBA-1968-2E49-999E-82C26FB2C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99E42-D2F1-8746-8503-53252DCC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80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CF13-CDDE-2545-A481-34F7E41C3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FC25C-9C2A-3D4B-B4DC-C9AF6926F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1FA612-87D9-3D4A-AC0D-E3D4D07AD6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1803D-0962-2045-BEE5-C4961AEE1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9F4CD-5384-1E4B-9987-DEEC9FDCC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AC4C3-09D0-D340-867C-6D98A28A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0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C4E3-5953-B742-81EA-951ABF2B2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A8213-84BA-2947-9B56-85388F7DD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3A9B8-EB45-FF43-86B9-E75BE949C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C9E3E7-8D6F-0548-ABB0-18BA37399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81F18B-C947-1240-BECF-6F78E7D6CF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3E1118-6C62-7A4D-98B2-5A0D2BB4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958419-06DD-C547-8EAF-DDB95C72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74B9A9-2E04-B149-BB29-03A4B9FB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9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D0B9-D8C9-734B-805C-8AA9AF10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19D81D-0F44-4F46-A27A-3FA5FE8D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E55D9-D39D-D349-9B89-FE98F784C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068D39-8632-DF4F-830F-8A7FB828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615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D69D59-9653-5247-BC7E-1C7E057F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822DF9-66F1-FE4D-B9CE-D3F74ED1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EF4C8-CEAE-B74D-9DE1-D01BD5C0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3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A138-A2B9-994C-8846-4A2E6C4AE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6838C-F9AE-FB49-BD25-E8DE573F9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1ED39C-6333-F849-ABB0-7B515684E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056DD-41F2-8A4F-B29F-2B9774668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EFA41-6484-E048-AE16-4BD752FEA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BD152-C5FB-B244-BCEA-C720667B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2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C10E-D2A3-ED4D-887E-3637E68E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895C23-EF56-B04B-94FD-E8E62D1E8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3B5D4-D615-7C4D-A0DC-5C9AA4211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A53471-4014-CE45-ACAF-1B4A020C4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C72E9-DB29-774D-BF70-A56AA78DE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1B965-6DC7-944A-A378-D10D4490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1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3288D8-ED9A-9840-8BA0-3AF995CCD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9086A7-531B-1344-9500-A87666742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A6AF6-94D7-4240-82AF-1E58357E8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93225-A896-6E42-BF47-8224417360F1}" type="datetimeFigureOut">
              <a:rPr lang="en-US" smtClean="0"/>
              <a:t>11/19/21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60768-65E4-3A4C-950F-BAFC736EF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3C3EE-1167-A54E-834F-2A2F43C60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6B6B4-51B5-2D45-A7F2-1F59DAFEA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0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1586B-E55B-3F47-8860-059B7FB3A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Airy Process and Dyson Brownian Motion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3C83BA-A8FA-B54A-A2CB-57CD25D747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Aviva Englander</a:t>
            </a:r>
          </a:p>
        </p:txBody>
      </p:sp>
    </p:spTree>
    <p:extLst>
      <p:ext uri="{BB962C8B-B14F-4D97-AF65-F5344CB8AC3E}">
        <p14:creationId xmlns:p14="http://schemas.microsoft.com/office/powerpoint/2010/main" val="869769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97F3-04DA-704A-B875-82FC4F29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thus far..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1DA18-2A3D-E747-A28E-EBAA4D210164}"/>
              </a:ext>
            </a:extLst>
          </p:cNvPr>
          <p:cNvSpPr txBox="1"/>
          <p:nvPr/>
        </p:nvSpPr>
        <p:spPr>
          <a:xfrm>
            <a:off x="916259" y="1411907"/>
            <a:ext cx="984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set of results I compared the empirical results with the theoretical results of P(A(9)&lt;s, A(20)&lt;s)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16C925-1802-5348-80DB-809E29BE5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2654803"/>
            <a:ext cx="5776891" cy="3752101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558E7962-04C8-2843-878D-667B956697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933008" y="2654803"/>
            <a:ext cx="5723808" cy="371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B3B02-1F4B-A346-8AAB-E2CB5BA5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CD83-BCC6-2E4A-8E13-E6148CEB6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am likely missing something in my Airy Process code that needs to be debugged…</a:t>
            </a:r>
          </a:p>
        </p:txBody>
      </p:sp>
    </p:spTree>
    <p:extLst>
      <p:ext uri="{BB962C8B-B14F-4D97-AF65-F5344CB8AC3E}">
        <p14:creationId xmlns:p14="http://schemas.microsoft.com/office/powerpoint/2010/main" val="189269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86B8-5E6B-514F-A0E4-84F28C2A9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the Airy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DEEC8-D535-2A4A-A2D1-1AA998720A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statistics of the Polynuclear growth process converge to the Airy Process near 0</a:t>
                </a:r>
              </a:p>
              <a:p>
                <a:r>
                  <a:rPr lang="en-US" dirty="0"/>
                  <a:t>The Airy Process is defined by an appropriate rescaling of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the Dyson Diffusion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Airy process is a stationary process with continuous sample paths; thus the probability P (A(t) ≤ u) is independent of 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FDEEC8-D535-2A4A-A2D1-1AA998720A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837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9F3F4-05EB-8241-B025-890A3FDE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Airy Process Convergence as n goes to infinity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CC22D8-3D7B-E741-8157-FCD4F55226E3}"/>
                  </a:ext>
                </a:extLst>
              </p:cNvPr>
              <p:cNvSpPr txBox="1"/>
              <p:nvPr/>
            </p:nvSpPr>
            <p:spPr>
              <a:xfrm>
                <a:off x="5865540" y="1800858"/>
                <a:ext cx="5965903" cy="4896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Airy Process Implementation Overview: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Dyson-Brownian Motion: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t</a:t>
                </a:r>
                <a:r>
                  <a:rPr lang="en-US" sz="2400" dirty="0"/>
                  <a:t> matrix is continuous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t</a:t>
                </a:r>
                <a:r>
                  <a:rPr lang="en-US" sz="2400" dirty="0"/>
                  <a:t> has independent increments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D</a:t>
                </a:r>
                <a:r>
                  <a:rPr lang="en-US" sz="2400" baseline="-25000" dirty="0"/>
                  <a:t>t</a:t>
                </a:r>
                <a:r>
                  <a:rPr lang="en-US" sz="2400" dirty="0"/>
                  <a:t> – D</a:t>
                </a:r>
                <a:r>
                  <a:rPr lang="en-US" sz="2400" baseline="-25000" dirty="0"/>
                  <a:t>s</a:t>
                </a:r>
                <a:r>
                  <a:rPr lang="en-US" sz="2400" dirty="0"/>
                  <a:t> ~ N(0,t-s)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increment including D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is a Gaussian Unitary Ensemble with µ = 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 is the largest eigenvalue of the rescaled Dyson Brownian Motion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Normalize A</a:t>
                </a:r>
                <a:r>
                  <a:rPr lang="en-US" sz="2400" baseline="-25000" dirty="0"/>
                  <a:t>n</a:t>
                </a:r>
                <a:r>
                  <a:rPr lang="en-US" sz="2400" dirty="0"/>
                  <a:t> by 0.1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 </a:t>
                </a:r>
                <a:r>
                  <a:rPr lang="en-US" sz="2400" dirty="0"/>
                  <a:t>to ensure convergence</a:t>
                </a: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DCC22D8-3D7B-E741-8157-FCD4F5522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540" y="1800858"/>
                <a:ext cx="5965903" cy="4896020"/>
              </a:xfrm>
              <a:prstGeom prst="rect">
                <a:avLst/>
              </a:prstGeom>
              <a:blipFill>
                <a:blip r:embed="rId2"/>
                <a:stretch>
                  <a:fillRect l="-1486" t="-1036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5A40109-6E80-764D-8920-9AD9160A938E}"/>
              </a:ext>
            </a:extLst>
          </p:cNvPr>
          <p:cNvSpPr txBox="1"/>
          <p:nvPr/>
        </p:nvSpPr>
        <p:spPr>
          <a:xfrm>
            <a:off x="838200" y="1800858"/>
            <a:ext cx="400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Airy Process with Different n values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3616D49-6408-834D-927D-6C3769737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570" y="2280360"/>
            <a:ext cx="5675970" cy="405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1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EB77-ECDC-0D40-AA72-F1016B8A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Result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F7636B-2781-8A45-A656-0CC2D1515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145" y="2356314"/>
            <a:ext cx="8166100" cy="123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0D9B7-3350-974F-B536-37C788BB01D1}"/>
              </a:ext>
            </a:extLst>
          </p:cNvPr>
          <p:cNvSpPr txBox="1"/>
          <p:nvPr/>
        </p:nvSpPr>
        <p:spPr>
          <a:xfrm>
            <a:off x="1025912" y="1561171"/>
            <a:ext cx="9567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theoretical result is that the probability of the Airy Process can be defined using a </a:t>
            </a:r>
            <a:r>
              <a:rPr lang="en-US" sz="2400" dirty="0" err="1"/>
              <a:t>Fredholm</a:t>
            </a:r>
            <a:r>
              <a:rPr lang="en-US" sz="2400" dirty="0"/>
              <a:t> determinant: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5CF-DA2A-FA4F-BC83-0FFDF7F20994}"/>
              </a:ext>
            </a:extLst>
          </p:cNvPr>
          <p:cNvSpPr txBox="1"/>
          <p:nvPr/>
        </p:nvSpPr>
        <p:spPr>
          <a:xfrm>
            <a:off x="1282389" y="3481607"/>
            <a:ext cx="8240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theory each </a:t>
            </a:r>
            <a:r>
              <a:rPr lang="en-US" sz="2400" dirty="0" err="1"/>
              <a:t>A</a:t>
            </a:r>
            <a:r>
              <a:rPr lang="en-US" sz="2400" baseline="-25000" dirty="0" err="1"/>
              <a:t>ij</a:t>
            </a:r>
            <a:r>
              <a:rPr lang="en-US" sz="2400" dirty="0"/>
              <a:t> is an infinite size matrix, but it can be approximated using Gaussian Quadrature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DFF0A-ED29-B446-BCAA-A2B504EB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45" y="4444999"/>
            <a:ext cx="94107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2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EB77-ECDC-0D40-AA72-F1016B8A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Quadrature Approximations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B5CF-DA2A-FA4F-BC83-0FFDF7F20994}"/>
              </a:ext>
            </a:extLst>
          </p:cNvPr>
          <p:cNvSpPr txBox="1"/>
          <p:nvPr/>
        </p:nvSpPr>
        <p:spPr>
          <a:xfrm>
            <a:off x="919977" y="3164773"/>
            <a:ext cx="9532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Every </a:t>
            </a:r>
            <a:r>
              <a:rPr lang="en-US" sz="2400" dirty="0" err="1"/>
              <a:t>A</a:t>
            </a:r>
            <a:r>
              <a:rPr lang="en-US" sz="2400" baseline="-25000" dirty="0" err="1"/>
              <a:t>ij</a:t>
            </a:r>
            <a:r>
              <a:rPr lang="en-US" sz="2400" dirty="0"/>
              <a:t> is an infinite size matrix that can be approximated using Gaussian Legendre Quadrature as such…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1E3E19-E007-BC41-9E7B-15C9DBFFC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814" y="2190083"/>
            <a:ext cx="4533900" cy="927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FFD42A-7E23-704D-8147-95E5DD7C2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714" y="4132260"/>
            <a:ext cx="7658100" cy="74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22A972-4F70-894B-BC43-A992A1BB456B}"/>
              </a:ext>
            </a:extLst>
          </p:cNvPr>
          <p:cNvSpPr txBox="1"/>
          <p:nvPr/>
        </p:nvSpPr>
        <p:spPr>
          <a:xfrm>
            <a:off x="838200" y="5018050"/>
            <a:ext cx="9614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Because Gauss Legendre only works for integrals from [-1 1] it is necessary to transform K so that we can approximate the infinite size using Gauss Legendre points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0D9B7-3350-974F-B536-37C788BB01D1}"/>
              </a:ext>
            </a:extLst>
          </p:cNvPr>
          <p:cNvSpPr txBox="1"/>
          <p:nvPr/>
        </p:nvSpPr>
        <p:spPr>
          <a:xfrm>
            <a:off x="1081668" y="1404042"/>
            <a:ext cx="9567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Gaussian Quadrature is a method for approximating an integral or in this case an infinite size matrix</a:t>
            </a:r>
          </a:p>
        </p:txBody>
      </p:sp>
    </p:spTree>
    <p:extLst>
      <p:ext uri="{BB962C8B-B14F-4D97-AF65-F5344CB8AC3E}">
        <p14:creationId xmlns:p14="http://schemas.microsoft.com/office/powerpoint/2010/main" val="3572574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68A37E-86A0-4543-8023-4A6E6FB309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Transformation from [-1, 1] to [s,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 ]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68A37E-86A0-4543-8023-4A6E6FB309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5DE7F9-176C-8F40-9694-DDF089F9F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3840" y="4092678"/>
            <a:ext cx="8521700" cy="86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522B5E-B23F-D948-9FDC-844D8D32690A}"/>
              </a:ext>
            </a:extLst>
          </p:cNvPr>
          <p:cNvSpPr txBox="1"/>
          <p:nvPr/>
        </p:nvSpPr>
        <p:spPr>
          <a:xfrm>
            <a:off x="1400253" y="1825054"/>
            <a:ext cx="85752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Paper provides instructions for transforming the integral to the interval [0, 1]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20309E-7C54-1641-A6AB-D017B385E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046" y="2622432"/>
            <a:ext cx="5981700" cy="63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DC3587-13B6-A646-B5FD-DEAF0C273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64" y="5655213"/>
            <a:ext cx="4991100" cy="63500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87AD0D94-8729-0742-A5A8-CDDF7D90939F}"/>
              </a:ext>
            </a:extLst>
          </p:cNvPr>
          <p:cNvSpPr/>
          <p:nvPr/>
        </p:nvSpPr>
        <p:spPr>
          <a:xfrm>
            <a:off x="5961255" y="5819878"/>
            <a:ext cx="925552" cy="409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7F97D3-24F5-8540-A52E-98FF3335B974}"/>
                  </a:ext>
                </a:extLst>
              </p:cNvPr>
              <p:cNvSpPr txBox="1"/>
              <p:nvPr/>
            </p:nvSpPr>
            <p:spPr>
              <a:xfrm>
                <a:off x="7041066" y="5848991"/>
                <a:ext cx="47773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+1)/4)</m:t>
                          </m:r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−1,1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7F97D3-24F5-8540-A52E-98FF3335B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066" y="5848991"/>
                <a:ext cx="477736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CED4E59-5F1A-F345-ADA8-385B83AAB896}"/>
              </a:ext>
            </a:extLst>
          </p:cNvPr>
          <p:cNvSpPr txBox="1"/>
          <p:nvPr/>
        </p:nvSpPr>
        <p:spPr>
          <a:xfrm>
            <a:off x="2347021" y="3478573"/>
            <a:ext cx="673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the As approximation is defined as follows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E3BE57-85B3-EA40-BE76-B614D392971F}"/>
              </a:ext>
            </a:extLst>
          </p:cNvPr>
          <p:cNvSpPr txBox="1"/>
          <p:nvPr/>
        </p:nvSpPr>
        <p:spPr>
          <a:xfrm>
            <a:off x="1453841" y="4956278"/>
            <a:ext cx="8521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also change the approximation so that we can use the Gauss Legendre approximation from [-1, 1]</a:t>
            </a:r>
          </a:p>
        </p:txBody>
      </p:sp>
    </p:spTree>
    <p:extLst>
      <p:ext uri="{BB962C8B-B14F-4D97-AF65-F5344CB8AC3E}">
        <p14:creationId xmlns:p14="http://schemas.microsoft.com/office/powerpoint/2010/main" val="286024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EB77-ECDC-0D40-AA72-F1016B8AD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Quadrature Approximations Part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696CA-5819-6B4D-A1C9-0F9604F8D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082" y="3542166"/>
            <a:ext cx="5816600" cy="135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10D9B7-3350-974F-B536-37C788BB01D1}"/>
              </a:ext>
            </a:extLst>
          </p:cNvPr>
          <p:cNvSpPr txBox="1"/>
          <p:nvPr/>
        </p:nvSpPr>
        <p:spPr>
          <a:xfrm>
            <a:off x="1025912" y="1561171"/>
            <a:ext cx="95677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that we have approximated the x values and weights to use on the outside, another Gaussian Quadrature is required to compute the </a:t>
            </a:r>
            <a:r>
              <a:rPr lang="en-US" sz="2400" dirty="0" err="1"/>
              <a:t>K</a:t>
            </a:r>
            <a:r>
              <a:rPr lang="en-US" sz="2400" baseline="-25000" dirty="0" err="1"/>
              <a:t>ij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22C7A-D4A4-2E47-A288-432E9D5B5F2F}"/>
              </a:ext>
            </a:extLst>
          </p:cNvPr>
          <p:cNvSpPr txBox="1"/>
          <p:nvPr/>
        </p:nvSpPr>
        <p:spPr>
          <a:xfrm>
            <a:off x="2856570" y="3199486"/>
            <a:ext cx="6122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Extended Airy Kernels are defined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FD42A-7E23-704D-8147-95E5DD7C2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258" y="2392168"/>
            <a:ext cx="7658100" cy="749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312F02-C456-3446-A107-519A77B828DA}"/>
                  </a:ext>
                </a:extLst>
              </p:cNvPr>
              <p:cNvSpPr txBox="1"/>
              <p:nvPr/>
            </p:nvSpPr>
            <p:spPr>
              <a:xfrm>
                <a:off x="1527717" y="5051502"/>
                <a:ext cx="93001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Instead of Gauss Legendre, Gauss Laguerre is used to for integrals from [0,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400" dirty="0"/>
                  <a:t>] 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7312F02-C456-3446-A107-519A77B82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717" y="5051502"/>
                <a:ext cx="9300117" cy="830997"/>
              </a:xfrm>
              <a:prstGeom prst="rect">
                <a:avLst/>
              </a:prstGeom>
              <a:blipFill>
                <a:blip r:embed="rId4"/>
                <a:stretch>
                  <a:fillRect l="-1091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596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65CB2-EAB5-084B-955E-9E70A943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approximation of the theoretical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702FC-8B6C-F443-8BE5-312744991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6844"/>
            <a:ext cx="10515600" cy="12298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the approximation of the Extended Airy Kernel we can compare this method against the Tracy-</a:t>
            </a:r>
            <a:r>
              <a:rPr lang="en-US" dirty="0" err="1"/>
              <a:t>Widom</a:t>
            </a:r>
            <a:r>
              <a:rPr lang="en-US" dirty="0"/>
              <a:t> Distribution by computing the derivative of the CDF P(A(t</a:t>
            </a:r>
            <a:r>
              <a:rPr lang="en-US" baseline="-25000" dirty="0"/>
              <a:t>1</a:t>
            </a:r>
            <a:r>
              <a:rPr lang="en-US" dirty="0"/>
              <a:t>)&lt;s)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F766E-9BB9-B948-A0A2-C179870A4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13872"/>
            <a:ext cx="6025772" cy="407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9194C7-DB90-4040-A2C7-87B3C13A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26" y="2801782"/>
            <a:ext cx="5895674" cy="39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8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197F3-04DA-704A-B875-82FC4F29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thus far..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51DA18-2A3D-E747-A28E-EBAA4D210164}"/>
              </a:ext>
            </a:extLst>
          </p:cNvPr>
          <p:cNvSpPr txBox="1"/>
          <p:nvPr/>
        </p:nvSpPr>
        <p:spPr>
          <a:xfrm>
            <a:off x="916259" y="1411907"/>
            <a:ext cx="9844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set of results I compared the empirical results with the theoretical results of P(A(20)&lt;s) and it’s derivative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9DBF44-D258-864F-8975-EEAA16763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30" y="2631688"/>
            <a:ext cx="5886674" cy="3823405"/>
          </a:xfrm>
          <a:prstGeom prst="rect">
            <a:avLst/>
          </a:prstGeom>
        </p:spPr>
      </p:pic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394B2E9-0F41-854D-BCC5-4C92DF1611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54304" y="2737470"/>
            <a:ext cx="5849287" cy="379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84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38692</TotalTime>
  <Words>509</Words>
  <Application>Microsoft Macintosh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The Airy Process and Dyson Brownian Motion</vt:lpstr>
      <vt:lpstr>Definition of the Airy Process</vt:lpstr>
      <vt:lpstr>Airy Process Convergence as n goes to infinity</vt:lpstr>
      <vt:lpstr>Theoretical Result</vt:lpstr>
      <vt:lpstr>Gaussian Quadrature Approximations</vt:lpstr>
      <vt:lpstr>Transformation from [-1, 1] to [s, ∞ ]</vt:lpstr>
      <vt:lpstr>Gaussian Quadrature Approximations Part 2</vt:lpstr>
      <vt:lpstr>Checking the approximation of the theoretical result</vt:lpstr>
      <vt:lpstr>Results thus far..</vt:lpstr>
      <vt:lpstr>Results thus far..</vt:lpstr>
      <vt:lpstr>What’s Next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Englander, Aviva, Kayla</dc:creator>
  <cp:lastModifiedBy>Englander, Aviva, Kayla</cp:lastModifiedBy>
  <cp:revision>152</cp:revision>
  <dcterms:created xsi:type="dcterms:W3CDTF">2021-11-12T14:53:56Z</dcterms:created>
  <dcterms:modified xsi:type="dcterms:W3CDTF">2021-12-10T03:15:56Z</dcterms:modified>
</cp:coreProperties>
</file>